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8" r:id="rId10"/>
    <p:sldId id="264" r:id="rId11"/>
    <p:sldId id="265" r:id="rId12"/>
    <p:sldId id="266" r:id="rId13"/>
    <p:sldId id="267" r:id="rId14"/>
    <p:sldId id="269" r:id="rId15"/>
    <p:sldId id="270" r:id="rId16"/>
    <p:sldId id="277" r:id="rId17"/>
    <p:sldId id="268" r:id="rId18"/>
    <p:sldId id="271" r:id="rId19"/>
    <p:sldId id="272" r:id="rId20"/>
    <p:sldId id="274" r:id="rId21"/>
    <p:sldId id="273" r:id="rId22"/>
    <p:sldId id="279" r:id="rId23"/>
    <p:sldId id="275" r:id="rId24"/>
    <p:sldId id="280" r:id="rId25"/>
    <p:sldId id="276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saliba1@binghamton.edu" initials="b" lastIdx="18" clrIdx="0">
    <p:extLst>
      <p:ext uri="{19B8F6BF-5375-455C-9EA6-DF929625EA0E}">
        <p15:presenceInfo xmlns:p15="http://schemas.microsoft.com/office/powerpoint/2012/main" userId="1add41d8eaaf42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25"/>
    <p:restoredTop sz="93631"/>
  </p:normalViewPr>
  <p:slideViewPr>
    <p:cSldViewPr snapToGrid="0" snapToObjects="1">
      <p:cViewPr varScale="1">
        <p:scale>
          <a:sx n="66" d="100"/>
          <a:sy n="66" d="100"/>
        </p:scale>
        <p:origin x="25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1:43:08.752" idx="1">
    <p:pos x="2340" y="2389"/>
    <p:text>84% had computers by 2001</p:text>
    <p:extLst>
      <p:ext uri="{C676402C-5697-4E1C-873F-D02D1690AC5C}">
        <p15:threadingInfo xmlns:p15="http://schemas.microsoft.com/office/powerpoint/2012/main" timeZoneBias="240"/>
      </p:ext>
    </p:extLst>
  </p:cm>
  <p:cm authorId="1" dt="2018-03-19T11:47:22.750" idx="2">
    <p:pos x="1484" y="2914"/>
    <p:text>10% in 1990s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1:50:14.515" idx="3">
    <p:pos x="1979" y="1992"/>
    <p:text>98% of schools had internet(2000)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2:02:22.243" idx="4">
    <p:pos x="2765" y="2128"/>
    <p:text>37% of low income have broadband</p:text>
    <p:extLst>
      <p:ext uri="{C676402C-5697-4E1C-873F-D02D1690AC5C}">
        <p15:threadingInfo xmlns:p15="http://schemas.microsoft.com/office/powerpoint/2012/main" timeZoneBias="240"/>
      </p:ext>
    </p:extLst>
  </p:cm>
  <p:cm authorId="1" dt="2018-03-19T12:03:09.368" idx="5">
    <p:pos x="2765" y="2224"/>
    <p:text>66% households nationally have broadband</p:text>
    <p:extLst>
      <p:ext uri="{C676402C-5697-4E1C-873F-D02D1690AC5C}">
        <p15:threadingInfo xmlns:p15="http://schemas.microsoft.com/office/powerpoint/2012/main" timeZoneBias="240">
          <p15:parentCm authorId="1" idx="4"/>
        </p15:threadingInfo>
      </p:ext>
    </p:extLst>
  </p:cm>
  <p:cm authorId="1" dt="2018-03-19T12:07:42.095" idx="6">
    <p:pos x="2501" y="2609"/>
    <p:text>Creator = more educated + wealthier(more devices)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2:17:36.948" idx="7">
    <p:pos x="2186" y="1632"/>
    <p:text>Primarily in India and China</p:text>
    <p:extLst mod="1">
      <p:ext uri="{C676402C-5697-4E1C-873F-D02D1690AC5C}">
        <p15:threadingInfo xmlns:p15="http://schemas.microsoft.com/office/powerpoint/2012/main" timeZoneBias="2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2:28:40.239" idx="8">
    <p:pos x="2175" y="657"/>
    <p:text>No racial or economic, but, ideological</p:text>
    <p:extLst>
      <p:ext uri="{C676402C-5697-4E1C-873F-D02D1690AC5C}">
        <p15:threadingInfo xmlns:p15="http://schemas.microsoft.com/office/powerpoint/2012/main" timeZoneBias="240"/>
      </p:ext>
    </p:extLst>
  </p:cm>
  <p:cm authorId="1" dt="2018-03-19T12:39:48.357" idx="10">
    <p:pos x="2161" y="2358"/>
    <p:text>price we pay for benefits</p:text>
    <p:extLst mod="1">
      <p:ext uri="{C676402C-5697-4E1C-873F-D02D1690AC5C}">
        <p15:threadingInfo xmlns:p15="http://schemas.microsoft.com/office/powerpoint/2012/main" timeZoneBias="2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2:36:46.370" idx="9">
    <p:pos x="2033" y="1498"/>
    <p:text>demonstrates hate for technology by breaking laptop</p:text>
    <p:extLst>
      <p:ext uri="{C676402C-5697-4E1C-873F-D02D1690AC5C}">
        <p15:threadingInfo xmlns:p15="http://schemas.microsoft.com/office/powerpoint/2012/main" timeZoneBias="240"/>
      </p:ext>
    </p:extLst>
  </p:cm>
  <p:cm authorId="1" dt="2018-03-19T16:50:33.516" idx="11">
    <p:pos x="2709" y="2167"/>
    <p:text>harmful to society</p:text>
    <p:extLst mod="1">
      <p:ext uri="{C676402C-5697-4E1C-873F-D02D1690AC5C}">
        <p15:threadingInfo xmlns:p15="http://schemas.microsoft.com/office/powerpoint/2012/main" timeZoneBias="240"/>
      </p:ext>
    </p:extLst>
  </p:cm>
  <p:cm authorId="1" dt="2018-03-19T16:51:00.788" idx="12">
    <p:pos x="3606" y="2288"/>
    <p:text>talking on the phone is physically painful</p:text>
    <p:extLst mod="1">
      <p:ext uri="{C676402C-5697-4E1C-873F-D02D1690AC5C}">
        <p15:threadingInfo xmlns:p15="http://schemas.microsoft.com/office/powerpoint/2012/main" timeZoneBias="2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7:12:16.415" idx="14">
    <p:pos x="2496" y="1707"/>
    <p:text/>
    <p:extLst>
      <p:ext uri="{C676402C-5697-4E1C-873F-D02D1690AC5C}">
        <p15:threadingInfo xmlns:p15="http://schemas.microsoft.com/office/powerpoint/2012/main" timeZoneBias="240"/>
      </p:ext>
    </p:extLst>
  </p:cm>
  <p:cm authorId="1" dt="2018-03-19T17:12:42.619" idx="15">
    <p:pos x="10" y="10"/>
    <p:text>People want not need technology by satisfying a want you are satisfying someone.</p:text>
    <p:extLst>
      <p:ext uri="{C676402C-5697-4E1C-873F-D02D1690AC5C}">
        <p15:threadingInfo xmlns:p15="http://schemas.microsoft.com/office/powerpoint/2012/main" timeZoneBias="240"/>
      </p:ext>
    </p:extLst>
  </p:cm>
  <p:cm authorId="1" dt="2018-03-19T17:13:45.486" idx="16">
    <p:pos x="10" y="106"/>
    <p:text>Allows for more comfort</p:text>
    <p:extLst>
      <p:ext uri="{C676402C-5697-4E1C-873F-D02D1690AC5C}">
        <p15:threadingInfo xmlns:p15="http://schemas.microsoft.com/office/powerpoint/2012/main" timeZoneBias="240">
          <p15:parentCm authorId="1" idx="15"/>
        </p15:threadingInfo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8:20:45.647" idx="18">
    <p:pos x="10" y="10"/>
    <p:text>pick 15 to 20 peppers a minute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9T16:52:58.290" idx="13">
    <p:pos x="3223" y="1920"/>
    <p:text>factories = dehumanizing</p:text>
    <p:extLst>
      <p:ext uri="{C676402C-5697-4E1C-873F-D02D1690AC5C}">
        <p15:threadingInfo xmlns:p15="http://schemas.microsoft.com/office/powerpoint/2012/main" timeZoneBias="240"/>
      </p:ext>
    </p:extLst>
  </p:cm>
  <p:cm authorId="1" dt="2018-03-19T17:23:49.044" idx="17">
    <p:pos x="3204" y="2736"/>
    <p:text>speed, ease, and mass access = not virtues or moral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613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05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529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8559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44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2002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989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1359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48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15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814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725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96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64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18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925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993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93ED-5ADA-7A4B-9016-35DB27DB6EC5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6CB42-566B-D24D-99DE-DBB1E78F1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1604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5F654-E899-424A-947C-4AB04843C3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Sections 7.2 &amp; 7.3 of </a:t>
            </a:r>
            <a:br>
              <a:rPr lang="en-US" sz="4800" dirty="0"/>
            </a:br>
            <a:r>
              <a:rPr lang="en-US" sz="4800" dirty="0"/>
              <a:t>Gift of Fire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47D0C9-2033-B740-85FC-F8480908E6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Baptiste </a:t>
            </a:r>
            <a:r>
              <a:rPr lang="en-US" dirty="0" err="1"/>
              <a:t>Saliba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78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FB9B4-7C6C-0A46-8AB3-0350C98B0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Neo-Luddites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6DBF6-9BBF-B949-8F8B-A2E1B1324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Luddite</a:t>
            </a:r>
            <a:r>
              <a:rPr lang="en-US" dirty="0"/>
              <a:t>: Refers to someone who is anti-technology</a:t>
            </a:r>
          </a:p>
          <a:p>
            <a:pPr lvl="1"/>
            <a:r>
              <a:rPr lang="en-US" dirty="0"/>
              <a:t>Workers who burned looms</a:t>
            </a:r>
          </a:p>
          <a:p>
            <a:pPr lvl="2"/>
            <a:r>
              <a:rPr lang="en-US" dirty="0"/>
              <a:t>Believed technology causes many problems</a:t>
            </a:r>
          </a:p>
          <a:p>
            <a:r>
              <a:rPr lang="en-US" dirty="0"/>
              <a:t>Dangers of technology</a:t>
            </a:r>
          </a:p>
          <a:p>
            <a:pPr lvl="1"/>
            <a:r>
              <a:rPr lang="en-US" dirty="0"/>
              <a:t>Loss of freedom </a:t>
            </a:r>
          </a:p>
          <a:p>
            <a:pPr lvl="1"/>
            <a:r>
              <a:rPr lang="en-US" dirty="0"/>
              <a:t>Loss of privacy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088BBB-D720-A149-B011-D473FE1D2215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F4FB72-59C9-CC40-A271-4B027F897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057" y="3026467"/>
            <a:ext cx="3899391" cy="31987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F973A0-B991-984E-BDC7-60374DA4859C}"/>
              </a:ext>
            </a:extLst>
          </p:cNvPr>
          <p:cNvSpPr txBox="1"/>
          <p:nvPr/>
        </p:nvSpPr>
        <p:spPr>
          <a:xfrm rot="16200000">
            <a:off x="9721705" y="4400451"/>
            <a:ext cx="35728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(The Industrial Revolution,2010)</a:t>
            </a:r>
          </a:p>
        </p:txBody>
      </p:sp>
    </p:spTree>
    <p:extLst>
      <p:ext uri="{BB962C8B-B14F-4D97-AF65-F5344CB8AC3E}">
        <p14:creationId xmlns:p14="http://schemas.microsoft.com/office/powerpoint/2010/main" val="2780755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5A5E3-9629-6E47-9F5F-5DF392169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Neo-Luddites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7D026-7AE6-1C42-AA37-1322AD386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Kirkpatrick Sale</a:t>
            </a:r>
          </a:p>
          <a:p>
            <a:pPr lvl="1"/>
            <a:r>
              <a:rPr lang="en-US" dirty="0"/>
              <a:t>Destroys nature</a:t>
            </a:r>
          </a:p>
          <a:p>
            <a:pPr lvl="1"/>
            <a:r>
              <a:rPr lang="en-US" dirty="0"/>
              <a:t>Promotes money making and production </a:t>
            </a:r>
          </a:p>
          <a:p>
            <a:r>
              <a:rPr lang="en-US" dirty="0"/>
              <a:t>Neil Postman</a:t>
            </a:r>
          </a:p>
          <a:p>
            <a:pPr lvl="1"/>
            <a:r>
              <a:rPr lang="en-US" dirty="0"/>
              <a:t>Promotes isolation</a:t>
            </a:r>
          </a:p>
          <a:p>
            <a:pPr lvl="1"/>
            <a:r>
              <a:rPr lang="en-US" dirty="0"/>
              <a:t>Results in loss of independence</a:t>
            </a:r>
          </a:p>
          <a:p>
            <a:r>
              <a:rPr lang="en-US" dirty="0" err="1"/>
              <a:t>Selove</a:t>
            </a:r>
            <a:r>
              <a:rPr lang="en-US" dirty="0"/>
              <a:t> &amp; Scheuer</a:t>
            </a:r>
          </a:p>
          <a:p>
            <a:pPr lvl="1"/>
            <a:r>
              <a:rPr lang="en-US" dirty="0"/>
              <a:t>Erodes family and community life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06A6A-D58F-1D46-A947-DA986F0FABF9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7.3</a:t>
            </a:r>
          </a:p>
        </p:txBody>
      </p:sp>
    </p:spTree>
    <p:extLst>
      <p:ext uri="{BB962C8B-B14F-4D97-AF65-F5344CB8AC3E}">
        <p14:creationId xmlns:p14="http://schemas.microsoft.com/office/powerpoint/2010/main" val="30828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FE040-D3D9-8D4C-BCFC-1F87199F7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Arguments Against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3336C-611A-F74C-8DCA-177249FA0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1) Unemployment and deskilling</a:t>
            </a:r>
          </a:p>
          <a:p>
            <a:pPr marL="457200" lvl="1" indent="0">
              <a:buNone/>
            </a:pPr>
            <a:r>
              <a:rPr lang="en-US" dirty="0"/>
              <a:t>Answer – Causes disruption not unemployment</a:t>
            </a:r>
          </a:p>
          <a:p>
            <a:pPr marL="0" indent="0">
              <a:buNone/>
            </a:pPr>
            <a:r>
              <a:rPr lang="en-US" dirty="0"/>
              <a:t>2) New Needs</a:t>
            </a:r>
          </a:p>
          <a:p>
            <a:pPr marL="457200" lvl="1" indent="0">
              <a:buNone/>
            </a:pPr>
            <a:r>
              <a:rPr lang="en-US" dirty="0"/>
              <a:t>Answer – Wants not needs</a:t>
            </a:r>
          </a:p>
          <a:p>
            <a:pPr marL="0" indent="0">
              <a:buNone/>
            </a:pPr>
            <a:r>
              <a:rPr lang="en-US" dirty="0"/>
              <a:t>3) Disintegration of society</a:t>
            </a:r>
          </a:p>
          <a:p>
            <a:pPr marL="0" indent="0">
              <a:buNone/>
            </a:pPr>
            <a:r>
              <a:rPr lang="en-US" dirty="0"/>
              <a:t>4) Separation of humans from nature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5AA013-FB51-8B4D-AD9A-67A379AC9186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7.3</a:t>
            </a:r>
          </a:p>
        </p:txBody>
      </p:sp>
    </p:spTree>
    <p:extLst>
      <p:ext uri="{BB962C8B-B14F-4D97-AF65-F5344CB8AC3E}">
        <p14:creationId xmlns:p14="http://schemas.microsoft.com/office/powerpoint/2010/main" val="242129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4B7CF-F05D-4E4B-8D6C-E1A3AF6B8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Arguments Against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344A1-3D96-4E48-BD4C-B95B6A05F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5) Social inequity</a:t>
            </a:r>
          </a:p>
          <a:p>
            <a:pPr marL="457200" lvl="1" indent="0">
              <a:buNone/>
            </a:pPr>
            <a:r>
              <a:rPr lang="en-US" dirty="0"/>
              <a:t>Answer– Ignores history</a:t>
            </a:r>
          </a:p>
          <a:p>
            <a:pPr marL="0" indent="0">
              <a:buNone/>
            </a:pPr>
            <a:r>
              <a:rPr lang="en-US" dirty="0"/>
              <a:t>6) Benefits for big businesses</a:t>
            </a:r>
          </a:p>
          <a:p>
            <a:pPr marL="457200" lvl="1" indent="0">
              <a:buNone/>
            </a:pPr>
            <a:r>
              <a:rPr lang="en-US" dirty="0"/>
              <a:t>Answer – Arab Spring</a:t>
            </a:r>
          </a:p>
          <a:p>
            <a:pPr marL="0" indent="0">
              <a:buNone/>
            </a:pPr>
            <a:r>
              <a:rPr lang="en-US" dirty="0"/>
              <a:t>7) Underdevelopment of social skills</a:t>
            </a:r>
          </a:p>
          <a:p>
            <a:pPr marL="0" indent="0">
              <a:buNone/>
            </a:pPr>
            <a:r>
              <a:rPr lang="en-US" dirty="0"/>
              <a:t>8) Unsolved human issues</a:t>
            </a:r>
          </a:p>
          <a:p>
            <a:pPr marL="457200" lvl="1" indent="0">
              <a:buNone/>
            </a:pPr>
            <a:r>
              <a:rPr lang="en-US" dirty="0"/>
              <a:t>Answer – Have had problems for thousands of years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090CE7-A6D9-524A-805C-AF8A6DEB5DDB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70787D-FAC9-6D41-9EF5-F3CA2F2C1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9184" y="2554941"/>
            <a:ext cx="3639045" cy="27323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0ADD33-A7E5-BC41-9749-2569B4EA68EA}"/>
              </a:ext>
            </a:extLst>
          </p:cNvPr>
          <p:cNvSpPr txBox="1"/>
          <p:nvPr/>
        </p:nvSpPr>
        <p:spPr>
          <a:xfrm rot="5400000" flipV="1">
            <a:off x="10589578" y="3919706"/>
            <a:ext cx="1714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(Head in Phone, 2018)</a:t>
            </a:r>
          </a:p>
        </p:txBody>
      </p:sp>
    </p:spTree>
    <p:extLst>
      <p:ext uri="{BB962C8B-B14F-4D97-AF65-F5344CB8AC3E}">
        <p14:creationId xmlns:p14="http://schemas.microsoft.com/office/powerpoint/2010/main" val="642660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458CD-D511-3A4C-953B-5C0BCE9E8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Arguments Against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C2F77-A8F6-604D-99AF-0E648D050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9) Production of unneeded things</a:t>
            </a:r>
          </a:p>
          <a:p>
            <a:pPr marL="457200" lvl="1" indent="0">
              <a:buNone/>
            </a:pPr>
            <a:r>
              <a:rPr lang="en-US" dirty="0"/>
              <a:t>Answer– Modern comfort </a:t>
            </a:r>
          </a:p>
          <a:p>
            <a:pPr marL="0" indent="0">
              <a:buNone/>
            </a:pPr>
            <a:r>
              <a:rPr lang="en-US" dirty="0"/>
              <a:t>10) Unwanted changes</a:t>
            </a:r>
          </a:p>
          <a:p>
            <a:pPr marL="457200" lvl="1" indent="0">
              <a:buNone/>
            </a:pPr>
            <a:r>
              <a:rPr lang="en-US" dirty="0"/>
              <a:t>Answer– Wanting vs. Paying </a:t>
            </a:r>
          </a:p>
          <a:p>
            <a:pPr lvl="1"/>
            <a:r>
              <a:rPr lang="en-US" dirty="0"/>
              <a:t>Walmart example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5F871A-85E5-F843-8734-6B07265C82B5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7.3</a:t>
            </a:r>
          </a:p>
        </p:txBody>
      </p:sp>
    </p:spTree>
    <p:extLst>
      <p:ext uri="{BB962C8B-B14F-4D97-AF65-F5344CB8AC3E}">
        <p14:creationId xmlns:p14="http://schemas.microsoft.com/office/powerpoint/2010/main" val="1115772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D9698-2C58-BF4F-99C3-B197F32CD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Technological 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C4E71-77BB-E547-9831-296CD68B4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Environmental</a:t>
            </a:r>
          </a:p>
          <a:p>
            <a:pPr lvl="1"/>
            <a:r>
              <a:rPr lang="en-US" dirty="0"/>
              <a:t>Decreased waste</a:t>
            </a:r>
          </a:p>
          <a:p>
            <a:pPr lvl="1"/>
            <a:r>
              <a:rPr lang="en-US" dirty="0"/>
              <a:t>Increased energy consumption</a:t>
            </a:r>
          </a:p>
          <a:p>
            <a:r>
              <a:rPr lang="en-US" dirty="0"/>
              <a:t>Societal</a:t>
            </a:r>
          </a:p>
          <a:p>
            <a:pPr lvl="1"/>
            <a:r>
              <a:rPr lang="en-US" dirty="0"/>
              <a:t>Increased life expectancy</a:t>
            </a:r>
          </a:p>
          <a:p>
            <a:pPr lvl="1"/>
            <a:r>
              <a:rPr lang="en-US" dirty="0"/>
              <a:t>Developed modern medicine</a:t>
            </a:r>
          </a:p>
          <a:p>
            <a:pPr lvl="1"/>
            <a:r>
              <a:rPr lang="en-US" dirty="0"/>
              <a:t>Decreased amount of income spent on food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0EF7B4-7D49-314C-AA09-59A21E66882F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7.3</a:t>
            </a:r>
          </a:p>
        </p:txBody>
      </p:sp>
    </p:spTree>
    <p:extLst>
      <p:ext uri="{BB962C8B-B14F-4D97-AF65-F5344CB8AC3E}">
        <p14:creationId xmlns:p14="http://schemas.microsoft.com/office/powerpoint/2010/main" val="2372109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887A4-63D4-DF41-87CB-CD0149BBE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C9207-51C9-6E4C-BC7D-609640ED9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Robotic agriculture</a:t>
            </a:r>
          </a:p>
          <a:p>
            <a:pPr lvl="1"/>
            <a:r>
              <a:rPr lang="en-US" dirty="0"/>
              <a:t>Sustainable agriculture</a:t>
            </a:r>
          </a:p>
          <a:p>
            <a:pPr lvl="1"/>
            <a:r>
              <a:rPr lang="en-US" dirty="0"/>
              <a:t>Improved soil quality</a:t>
            </a:r>
          </a:p>
          <a:p>
            <a:pPr lvl="2"/>
            <a:r>
              <a:rPr lang="en-US" dirty="0"/>
              <a:t>20-40% increase in production</a:t>
            </a:r>
          </a:p>
          <a:p>
            <a:pPr lvl="1"/>
            <a:r>
              <a:rPr lang="en-US" dirty="0"/>
              <a:t>Safer distribution of pesticide</a:t>
            </a:r>
          </a:p>
          <a:p>
            <a:endParaRPr lang="en-US" dirty="0"/>
          </a:p>
        </p:txBody>
      </p:sp>
      <p:pic>
        <p:nvPicPr>
          <p:cNvPr id="1026" name="Picture 2" descr="https://badges.altmetric.com/?size=100&amp;score=148&amp;types=bvttttfg&amp;style=bar">
            <a:extLst>
              <a:ext uri="{FF2B5EF4-FFF2-40B4-BE49-F238E27FC236}">
                <a16:creationId xmlns:a16="http://schemas.microsoft.com/office/drawing/2014/main" id="{2832DCE2-EE85-5F4F-A1C9-E9C5D2560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44650"/>
            <a:ext cx="1270000" cy="16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media-nature-com.proxy.binghamton.edu/lw685/nature-assets/nature/journal/v544/n7651_supp/images/544S21a-i1.jpg">
            <a:extLst>
              <a:ext uri="{FF2B5EF4-FFF2-40B4-BE49-F238E27FC236}">
                <a16:creationId xmlns:a16="http://schemas.microsoft.com/office/drawing/2014/main" id="{AC30CEF8-9A0B-4A41-9B26-BFB4FD2919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151" y="2467274"/>
            <a:ext cx="5399436" cy="35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27724F-2210-6545-9DBF-65F493B4E370}"/>
              </a:ext>
            </a:extLst>
          </p:cNvPr>
          <p:cNvSpPr txBox="1"/>
          <p:nvPr/>
        </p:nvSpPr>
        <p:spPr>
          <a:xfrm>
            <a:off x="1754659" y="5288692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(King, 2017)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340D36-5503-B94F-B524-B1E50F8C3011}"/>
              </a:ext>
            </a:extLst>
          </p:cNvPr>
          <p:cNvSpPr txBox="1"/>
          <p:nvPr/>
        </p:nvSpPr>
        <p:spPr>
          <a:xfrm rot="16200000">
            <a:off x="10371653" y="3700374"/>
            <a:ext cx="2743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(E-agriculture, 2017)</a:t>
            </a:r>
          </a:p>
        </p:txBody>
      </p:sp>
    </p:spTree>
    <p:extLst>
      <p:ext uri="{BB962C8B-B14F-4D97-AF65-F5344CB8AC3E}">
        <p14:creationId xmlns:p14="http://schemas.microsoft.com/office/powerpoint/2010/main" val="4160344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75FD3-5632-3746-BD3A-6D3766295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Luddite 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8DEA5-6C24-C149-86A9-C53FCA0AF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Negative views on:</a:t>
            </a:r>
          </a:p>
          <a:p>
            <a:pPr lvl="1"/>
            <a:r>
              <a:rPr lang="en-US" dirty="0"/>
              <a:t> Capitalism</a:t>
            </a:r>
          </a:p>
          <a:p>
            <a:pPr lvl="2"/>
            <a:r>
              <a:rPr lang="en-US" dirty="0"/>
              <a:t>Profits vs. wellbeing of workers</a:t>
            </a:r>
          </a:p>
          <a:p>
            <a:pPr lvl="2"/>
            <a:r>
              <a:rPr lang="en-US" dirty="0"/>
              <a:t>Corporations control everything</a:t>
            </a:r>
          </a:p>
          <a:p>
            <a:pPr lvl="1"/>
            <a:r>
              <a:rPr lang="en-US" dirty="0"/>
              <a:t>Transportation</a:t>
            </a:r>
          </a:p>
          <a:p>
            <a:pPr lvl="1"/>
            <a:r>
              <a:rPr lang="en-US" dirty="0"/>
              <a:t>Communications</a:t>
            </a:r>
          </a:p>
          <a:p>
            <a:r>
              <a:rPr lang="en-US" dirty="0"/>
              <a:t>Negative impact on society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7D8408-7F8A-0546-9B10-5D57992DA8C4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7.3</a:t>
            </a:r>
          </a:p>
        </p:txBody>
      </p:sp>
    </p:spTree>
    <p:extLst>
      <p:ext uri="{BB962C8B-B14F-4D97-AF65-F5344CB8AC3E}">
        <p14:creationId xmlns:p14="http://schemas.microsoft.com/office/powerpoint/2010/main" val="1990683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7FBDF-296A-0246-B793-1FB712D5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21057-3A43-264B-AF0F-B9D99AA9A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“The capacity to decide that a thing is right when it enhances the integrity, stability, and beauty of nature and is wrong when it does otherwise.”</a:t>
            </a:r>
          </a:p>
          <a:p>
            <a:r>
              <a:rPr lang="en-US" dirty="0"/>
              <a:t>Both Utilitarian (Mill)!</a:t>
            </a:r>
          </a:p>
          <a:p>
            <a:pPr lvl="1"/>
            <a:r>
              <a:rPr lang="en-US" dirty="0" err="1"/>
              <a:t>Baase</a:t>
            </a:r>
            <a:r>
              <a:rPr lang="en-US" dirty="0"/>
              <a:t> = needs of people &gt; nature</a:t>
            </a:r>
          </a:p>
          <a:p>
            <a:pPr lvl="1"/>
            <a:r>
              <a:rPr lang="en-US" dirty="0"/>
              <a:t>Sale = nature &gt; needs of people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CEACBB-8DB1-0241-8B4F-04027977300E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7.3</a:t>
            </a:r>
          </a:p>
        </p:txBody>
      </p:sp>
    </p:spTree>
    <p:extLst>
      <p:ext uri="{BB962C8B-B14F-4D97-AF65-F5344CB8AC3E}">
        <p14:creationId xmlns:p14="http://schemas.microsoft.com/office/powerpoint/2010/main" val="578395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DA3CB-4B85-AB49-88E7-DE1F059CA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Technology Bad?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6E06B-63F7-3A4C-9690-8FE840260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Should we live in less comfort in order to preserve the environment?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91489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05911-CD4F-0E4C-BF71-8CA2DCC6C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B1898-3BBA-A545-9467-276F829B8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225361"/>
            <a:ext cx="3244908" cy="35993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7.2 – The Digital Divide</a:t>
            </a:r>
          </a:p>
          <a:p>
            <a:r>
              <a:rPr lang="en-US" sz="1800" dirty="0"/>
              <a:t>What is the Digital Divide?</a:t>
            </a:r>
          </a:p>
          <a:p>
            <a:r>
              <a:rPr lang="en-US" sz="1800" dirty="0"/>
              <a:t>History</a:t>
            </a:r>
          </a:p>
          <a:p>
            <a:r>
              <a:rPr lang="en-US" sz="1800" dirty="0"/>
              <a:t>Modern Tech Divides</a:t>
            </a:r>
          </a:p>
          <a:p>
            <a:r>
              <a:rPr lang="en-US" sz="1800" dirty="0"/>
              <a:t>Modern Solutions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15B738-1439-294D-BF05-32D44AD749B8}"/>
              </a:ext>
            </a:extLst>
          </p:cNvPr>
          <p:cNvSpPr txBox="1"/>
          <p:nvPr/>
        </p:nvSpPr>
        <p:spPr>
          <a:xfrm>
            <a:off x="5731727" y="2220478"/>
            <a:ext cx="3802566" cy="1564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7.3 – Neo-Luddites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What is a Neo-Luddite?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Arguments against technology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Ethical analysis of arguments</a:t>
            </a:r>
          </a:p>
        </p:txBody>
      </p:sp>
    </p:spTree>
    <p:extLst>
      <p:ext uri="{BB962C8B-B14F-4D97-AF65-F5344CB8AC3E}">
        <p14:creationId xmlns:p14="http://schemas.microsoft.com/office/powerpoint/2010/main" val="27834213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26EA0-49A4-BF4F-83C9-637926985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CD0B0-4173-9A4E-A47C-ACAA7D409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0" y="2336873"/>
            <a:ext cx="10597279" cy="3599316"/>
          </a:xfrm>
        </p:spPr>
        <p:txBody>
          <a:bodyPr>
            <a:normAutofit/>
          </a:bodyPr>
          <a:lstStyle/>
          <a:p>
            <a:pPr marL="0" indent="-457200">
              <a:buNone/>
            </a:pPr>
            <a:r>
              <a:rPr lang="en-US" sz="1200" dirty="0" err="1"/>
              <a:t>Baase</a:t>
            </a:r>
            <a:r>
              <a:rPr lang="en-US" sz="1200" dirty="0"/>
              <a:t>, S. (2013). </a:t>
            </a:r>
            <a:r>
              <a:rPr lang="en-US" sz="1200" i="1" dirty="0"/>
              <a:t>A gift of fire: Social, legal, and ethical issues for computing technology (4</a:t>
            </a:r>
            <a:r>
              <a:rPr lang="en-US" sz="1200" i="1" baseline="30000" dirty="0"/>
              <a:t>th</a:t>
            </a:r>
            <a:r>
              <a:rPr lang="en-US" sz="1200" i="1" dirty="0"/>
              <a:t> ed.)</a:t>
            </a:r>
            <a:r>
              <a:rPr lang="en-US" sz="1200" dirty="0"/>
              <a:t>. Boston: Pearson.</a:t>
            </a:r>
          </a:p>
          <a:p>
            <a:pPr marL="0" indent="-457200">
              <a:buNone/>
            </a:pPr>
            <a:r>
              <a:rPr lang="en-US" sz="1200" dirty="0"/>
              <a:t>Betsy, R. (2010). </a:t>
            </a:r>
            <a:r>
              <a:rPr lang="en-US" sz="1200" i="1" dirty="0"/>
              <a:t>The Industrial Revolution. </a:t>
            </a:r>
            <a:r>
              <a:rPr lang="en-US" sz="1200" dirty="0"/>
              <a:t>Retrieved from http://</a:t>
            </a:r>
            <a:r>
              <a:rPr lang="en-US" sz="1200" dirty="0" err="1"/>
              <a:t>covertress.blogspot.com</a:t>
            </a:r>
            <a:r>
              <a:rPr lang="en-US" sz="1200" dirty="0"/>
              <a:t>/2010/10/notes-toward-neo-luddite-</a:t>
            </a:r>
            <a:r>
              <a:rPr lang="en-US" sz="1200" dirty="0" err="1"/>
              <a:t>manifesto.html</a:t>
            </a:r>
            <a:endParaRPr lang="en-US" sz="1200" i="1" dirty="0"/>
          </a:p>
          <a:p>
            <a:pPr marL="0" indent="-457200">
              <a:buNone/>
            </a:pPr>
            <a:r>
              <a:rPr lang="en-US" sz="1200" dirty="0" err="1"/>
              <a:t>Bobnet</a:t>
            </a:r>
            <a:r>
              <a:rPr lang="en-US" sz="1200" dirty="0"/>
              <a:t>, </a:t>
            </a:r>
            <a:r>
              <a:rPr lang="en-US" sz="1200" dirty="0" err="1"/>
              <a:t>Carna</a:t>
            </a:r>
            <a:r>
              <a:rPr lang="en-US" sz="1200" dirty="0"/>
              <a:t> (2012) </a:t>
            </a:r>
            <a:r>
              <a:rPr lang="en-US" sz="1200" i="1" dirty="0"/>
              <a:t>Relative average utilization of IPv4 addresses. </a:t>
            </a:r>
            <a:r>
              <a:rPr lang="en-US" sz="1200" dirty="0"/>
              <a:t>Retrieved from https://gigaom.com/wp-	content/uploads/sites/1/2013/09/</a:t>
            </a:r>
            <a:r>
              <a:rPr lang="en-US" sz="1200" dirty="0" err="1"/>
              <a:t>geovideo.gif?w</a:t>
            </a:r>
            <a:r>
              <a:rPr lang="en-US" sz="1200" dirty="0"/>
              <a:t>=708</a:t>
            </a:r>
            <a:br>
              <a:rPr lang="en-US" sz="1200" dirty="0"/>
            </a:br>
            <a:endParaRPr lang="en-US" sz="1200" dirty="0"/>
          </a:p>
          <a:p>
            <a:pPr marL="0" indent="-457200">
              <a:spcBef>
                <a:spcPts val="0"/>
              </a:spcBef>
              <a:buNone/>
            </a:pPr>
            <a:r>
              <a:rPr lang="en-US" sz="1200" dirty="0"/>
              <a:t>King, A. (2017) Technology: The Future of Agriculture. </a:t>
            </a:r>
            <a:r>
              <a:rPr lang="en-US" sz="1200" i="1" dirty="0"/>
              <a:t>Nature</a:t>
            </a:r>
            <a:r>
              <a:rPr lang="en-US" sz="1200" dirty="0"/>
              <a:t> 21: 544. DOI 10.1038/544S21a</a:t>
            </a:r>
          </a:p>
          <a:p>
            <a:pPr marL="0" indent="-457200">
              <a:spcBef>
                <a:spcPts val="0"/>
              </a:spcBef>
              <a:buNone/>
            </a:pPr>
            <a:endParaRPr lang="en-US" sz="1200" dirty="0"/>
          </a:p>
          <a:p>
            <a:pPr marL="0" indent="-914400">
              <a:spcBef>
                <a:spcPts val="0"/>
              </a:spcBef>
              <a:buNone/>
            </a:pPr>
            <a:r>
              <a:rPr lang="en-US" sz="1200" dirty="0"/>
              <a:t>Harris, Courtenay (2017) A socioeconomic related ‘digital divide’ exists in how, not if, young people use computers. </a:t>
            </a:r>
            <a:r>
              <a:rPr lang="en-US" sz="1200" i="1" dirty="0" err="1"/>
              <a:t>PLoS</a:t>
            </a:r>
            <a:r>
              <a:rPr lang="en-US" sz="1200" i="1" dirty="0"/>
              <a:t> ONE</a:t>
            </a:r>
            <a:r>
              <a:rPr lang="en-US" sz="1200" dirty="0"/>
              <a:t> 12: 3. 	10.1371/journal.pone.0175011</a:t>
            </a:r>
          </a:p>
          <a:p>
            <a:pPr marL="0" indent="-457200">
              <a:spcBef>
                <a:spcPts val="0"/>
              </a:spcBef>
              <a:buNone/>
            </a:pPr>
            <a:endParaRPr lang="en-US" sz="1200" dirty="0"/>
          </a:p>
          <a:p>
            <a:pPr marL="0" indent="-457200">
              <a:spcBef>
                <a:spcPts val="0"/>
              </a:spcBef>
              <a:buNone/>
            </a:pPr>
            <a:r>
              <a:rPr lang="en-US" sz="1200" dirty="0" err="1"/>
              <a:t>Windszus</a:t>
            </a:r>
            <a:r>
              <a:rPr lang="en-US" sz="1200" dirty="0"/>
              <a:t>, Jan (2017) </a:t>
            </a:r>
            <a:r>
              <a:rPr lang="en-US" sz="1200" i="1" dirty="0"/>
              <a:t>E-agriculture</a:t>
            </a:r>
            <a:r>
              <a:rPr lang="en-US" sz="1200" dirty="0"/>
              <a:t>. Retrieved from http://www.e-agriculture.org/sites/default/files/u81245/ripe_for_the_picking.png</a:t>
            </a:r>
          </a:p>
          <a:p>
            <a:pPr marL="0" indent="-457200">
              <a:spcBef>
                <a:spcPts val="0"/>
              </a:spcBef>
              <a:buNone/>
            </a:pPr>
            <a:endParaRPr lang="en-US" sz="1200" dirty="0"/>
          </a:p>
          <a:p>
            <a:pPr marL="0" indent="-457200">
              <a:spcBef>
                <a:spcPts val="0"/>
              </a:spcBef>
              <a:buNone/>
            </a:pPr>
            <a:r>
              <a:rPr lang="en-US" sz="1200" dirty="0" err="1"/>
              <a:t>Technode</a:t>
            </a:r>
            <a:r>
              <a:rPr lang="en-US" sz="1200" dirty="0"/>
              <a:t> (2014) </a:t>
            </a:r>
            <a:r>
              <a:rPr lang="en-US" sz="1200" i="1" dirty="0"/>
              <a:t>Wang Yu Internet Café</a:t>
            </a:r>
            <a:r>
              <a:rPr lang="en-US" sz="1200" dirty="0"/>
              <a:t>. Retrieved from https://technode.com/wp-content/uploads/2014/09/1412073371426screencapture.png</a:t>
            </a:r>
          </a:p>
          <a:p>
            <a:pPr marL="0" indent="-457200">
              <a:spcBef>
                <a:spcPts val="0"/>
              </a:spcBef>
              <a:buNone/>
            </a:pPr>
            <a:endParaRPr lang="en-US" sz="1200" dirty="0"/>
          </a:p>
          <a:p>
            <a:pPr marL="0" indent="-457200">
              <a:spcBef>
                <a:spcPts val="0"/>
              </a:spcBef>
              <a:buNone/>
            </a:pPr>
            <a:r>
              <a:rPr lang="en-US" sz="1200" dirty="0"/>
              <a:t>L., Eddie (2018) Head in Phone. Retrieved from http://</a:t>
            </a:r>
            <a:r>
              <a:rPr lang="en-US" sz="1200" dirty="0" err="1"/>
              <a:t>womansvibe.com</a:t>
            </a:r>
            <a:r>
              <a:rPr lang="en-US" sz="1200" dirty="0"/>
              <a:t>/spine-deformation-alert/</a:t>
            </a:r>
          </a:p>
          <a:p>
            <a:pPr marL="0" indent="-457200">
              <a:spcBef>
                <a:spcPts val="0"/>
              </a:spcBef>
              <a:buNone/>
            </a:pPr>
            <a:endParaRPr lang="en-US" sz="1200" dirty="0"/>
          </a:p>
          <a:p>
            <a:pPr marL="0" indent="-457200">
              <a:spcBef>
                <a:spcPts val="0"/>
              </a:spcBef>
              <a:buNone/>
            </a:pPr>
            <a:endParaRPr lang="en-US" sz="1200" dirty="0"/>
          </a:p>
          <a:p>
            <a:pPr marL="0" indent="-457200">
              <a:spcBef>
                <a:spcPts val="0"/>
              </a:spcBef>
              <a:buNone/>
            </a:pPr>
            <a:endParaRPr lang="en-US" sz="1800" dirty="0"/>
          </a:p>
          <a:p>
            <a:pPr marL="0" indent="-457200">
              <a:spcBef>
                <a:spcPts val="0"/>
              </a:spcBef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361484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CA850-23C0-AC4D-8A48-629A919F6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D1BD1-0D9A-5F42-82B1-3030ED2BC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not a common argument, by Luddites, against technology?</a:t>
            </a:r>
          </a:p>
          <a:p>
            <a:pPr marL="457200" indent="-457200">
              <a:buAutoNum type="alphaLcParenR"/>
            </a:pPr>
            <a:r>
              <a:rPr lang="en-US" dirty="0"/>
              <a:t>Makes for underdeveloped social skills</a:t>
            </a:r>
          </a:p>
          <a:p>
            <a:pPr marL="457200" indent="-457200">
              <a:buAutoNum type="alphaLcParenR"/>
            </a:pPr>
            <a:r>
              <a:rPr lang="en-US" dirty="0"/>
              <a:t>Benefits big businesses the most</a:t>
            </a:r>
          </a:p>
          <a:p>
            <a:pPr marL="457200" indent="-457200">
              <a:buAutoNum type="alphaLcParenR"/>
            </a:pPr>
            <a:r>
              <a:rPr lang="en-US" dirty="0"/>
              <a:t>Solves human problems while creating needs</a:t>
            </a:r>
          </a:p>
          <a:p>
            <a:pPr marL="457200" indent="-457200">
              <a:buAutoNum type="alphaLcParenR"/>
            </a:pPr>
            <a:r>
              <a:rPr lang="en-US" dirty="0"/>
              <a:t>Results in deskilling and unemployment</a:t>
            </a:r>
          </a:p>
          <a:p>
            <a:pPr marL="457200" indent="-457200">
              <a:buAutoNum type="alphaLcParenR"/>
            </a:pPr>
            <a:endParaRPr lang="en-US" dirty="0"/>
          </a:p>
          <a:p>
            <a:pPr marL="457200" indent="-457200">
              <a:buAutoNum type="alphaL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272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CA850-23C0-AC4D-8A48-629A919F6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D1BD1-0D9A-5F42-82B1-3030ED2BC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not a common argument, by Luddites, against technology?</a:t>
            </a:r>
          </a:p>
          <a:p>
            <a:pPr marL="457200" indent="-457200">
              <a:buAutoNum type="alphaLcParenR"/>
            </a:pPr>
            <a:r>
              <a:rPr lang="en-US" dirty="0"/>
              <a:t>Makes for underdeveloped social skills</a:t>
            </a:r>
          </a:p>
          <a:p>
            <a:pPr marL="457200" indent="-457200">
              <a:buAutoNum type="alphaLcParenR"/>
            </a:pPr>
            <a:r>
              <a:rPr lang="en-US" dirty="0"/>
              <a:t>Benefits big businesses the most</a:t>
            </a:r>
          </a:p>
          <a:p>
            <a:pPr marL="457200" indent="-457200">
              <a:buAutoNum type="alphaLcParenR"/>
            </a:pPr>
            <a:r>
              <a:rPr lang="en-US" dirty="0">
                <a:solidFill>
                  <a:srgbClr val="00B050"/>
                </a:solidFill>
              </a:rPr>
              <a:t>Solves human problems while creating needs</a:t>
            </a:r>
          </a:p>
          <a:p>
            <a:pPr marL="457200" indent="-457200">
              <a:buAutoNum type="alphaLcParenR"/>
            </a:pPr>
            <a:r>
              <a:rPr lang="en-US" dirty="0"/>
              <a:t>Results in deskilling and unemployment</a:t>
            </a:r>
          </a:p>
          <a:p>
            <a:pPr marL="457200" indent="-457200">
              <a:buAutoNum type="alphaLcParenR"/>
            </a:pPr>
            <a:endParaRPr lang="en-US" dirty="0"/>
          </a:p>
          <a:p>
            <a:pPr marL="457200" indent="-457200">
              <a:buAutoNum type="alphaL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0795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8B08-221E-1D41-93CD-7F2BA2CF7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E26E2-E808-1C42-B6B0-ADB0DF65C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Who lacked access to digital technology in 1990s?</a:t>
            </a:r>
          </a:p>
          <a:p>
            <a:pPr marL="457200" indent="-457200">
              <a:buAutoNum type="alphaLcParenR"/>
            </a:pPr>
            <a:r>
              <a:rPr lang="en-US" dirty="0"/>
              <a:t>Women</a:t>
            </a:r>
          </a:p>
          <a:p>
            <a:pPr marL="457200" indent="-457200">
              <a:buAutoNum type="alphaLcParenR"/>
            </a:pPr>
            <a:r>
              <a:rPr lang="en-US" dirty="0"/>
              <a:t>Hispanics</a:t>
            </a:r>
          </a:p>
          <a:p>
            <a:pPr marL="457200" indent="-457200">
              <a:buFont typeface="Arial" panose="020B0604020202020204" pitchFamily="34" charset="0"/>
              <a:buAutoNum type="alphaLcParenR"/>
            </a:pPr>
            <a:r>
              <a:rPr lang="en-US" dirty="0"/>
              <a:t>Households with children</a:t>
            </a:r>
          </a:p>
          <a:p>
            <a:pPr marL="457200" indent="-457200">
              <a:buAutoNum type="alphaLcParenR"/>
            </a:pPr>
            <a:r>
              <a:rPr lang="en-US" dirty="0"/>
              <a:t>Rural regions</a:t>
            </a:r>
          </a:p>
        </p:txBody>
      </p:sp>
    </p:spTree>
    <p:extLst>
      <p:ext uri="{BB962C8B-B14F-4D97-AF65-F5344CB8AC3E}">
        <p14:creationId xmlns:p14="http://schemas.microsoft.com/office/powerpoint/2010/main" val="22026477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8B08-221E-1D41-93CD-7F2BA2CF7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E26E2-E808-1C42-B6B0-ADB0DF65C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Who lacked access to digital technology in 1990s?</a:t>
            </a:r>
          </a:p>
          <a:p>
            <a:pPr marL="457200" indent="-457200">
              <a:buAutoNum type="alphaLcParenR"/>
            </a:pPr>
            <a:r>
              <a:rPr lang="en-US" dirty="0"/>
              <a:t>Women</a:t>
            </a:r>
          </a:p>
          <a:p>
            <a:pPr marL="457200" indent="-457200">
              <a:buAutoNum type="alphaLcParenR"/>
            </a:pPr>
            <a:r>
              <a:rPr lang="en-US" dirty="0"/>
              <a:t>Hispanics</a:t>
            </a:r>
          </a:p>
          <a:p>
            <a:pPr marL="457200" indent="-457200">
              <a:buFont typeface="Arial" panose="020B0604020202020204" pitchFamily="34" charset="0"/>
              <a:buAutoNum type="alphaLcParenR"/>
            </a:pPr>
            <a:r>
              <a:rPr lang="en-US" dirty="0">
                <a:solidFill>
                  <a:srgbClr val="00B050"/>
                </a:solidFill>
              </a:rPr>
              <a:t>Households with children</a:t>
            </a:r>
          </a:p>
          <a:p>
            <a:pPr marL="457200" indent="-457200">
              <a:buAutoNum type="alphaLcParenR"/>
            </a:pPr>
            <a:r>
              <a:rPr lang="en-US" dirty="0"/>
              <a:t>Rural regions</a:t>
            </a:r>
          </a:p>
        </p:txBody>
      </p:sp>
    </p:spTree>
    <p:extLst>
      <p:ext uri="{BB962C8B-B14F-4D97-AF65-F5344CB8AC3E}">
        <p14:creationId xmlns:p14="http://schemas.microsoft.com/office/powerpoint/2010/main" val="943578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6590F-DE7E-914E-B7E5-10FDFBFC6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E30CD-7480-0446-9815-A098DEC53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not a technological impact?</a:t>
            </a:r>
          </a:p>
          <a:p>
            <a:pPr marL="457200" indent="-457200">
              <a:buAutoNum type="alphaLcParenR"/>
            </a:pPr>
            <a:r>
              <a:rPr lang="en-US" dirty="0"/>
              <a:t>Results in unemployment</a:t>
            </a:r>
          </a:p>
          <a:p>
            <a:pPr marL="457200" indent="-457200">
              <a:buAutoNum type="alphaLcParenR"/>
            </a:pPr>
            <a:r>
              <a:rPr lang="en-US" dirty="0"/>
              <a:t>Life expectancy increases</a:t>
            </a:r>
          </a:p>
          <a:p>
            <a:pPr marL="457200" indent="-457200">
              <a:buAutoNum type="alphaLcParenR"/>
            </a:pPr>
            <a:r>
              <a:rPr lang="en-US" dirty="0"/>
              <a:t>Reduces environmental waste</a:t>
            </a:r>
          </a:p>
          <a:p>
            <a:pPr marL="457200" indent="-457200">
              <a:buAutoNum type="alphaLcParenR"/>
            </a:pPr>
            <a:r>
              <a:rPr lang="en-US" dirty="0"/>
              <a:t>Loss of privacy</a:t>
            </a:r>
          </a:p>
          <a:p>
            <a:pPr marL="457200" indent="-457200">
              <a:buAutoNum type="alphaLcParenR"/>
            </a:pPr>
            <a:endParaRPr lang="en-US" dirty="0"/>
          </a:p>
          <a:p>
            <a:pPr marL="457200" indent="-457200">
              <a:buAutoNum type="alphaLcParenR"/>
            </a:pPr>
            <a:endParaRPr lang="en-US" dirty="0"/>
          </a:p>
          <a:p>
            <a:pPr marL="457200" indent="-457200">
              <a:buAutoNum type="alphaLcParenR"/>
            </a:pPr>
            <a:endParaRPr lang="en-US" dirty="0"/>
          </a:p>
          <a:p>
            <a:pPr marL="457200" indent="-457200">
              <a:buAutoNum type="alphaL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4176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6590F-DE7E-914E-B7E5-10FDFBFC6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E30CD-7480-0446-9815-A098DEC53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not a technological impact?</a:t>
            </a:r>
          </a:p>
          <a:p>
            <a:pPr marL="457200" indent="-457200">
              <a:buAutoNum type="alphaLcParenR"/>
            </a:pPr>
            <a:r>
              <a:rPr lang="en-US" dirty="0">
                <a:solidFill>
                  <a:srgbClr val="00B050"/>
                </a:solidFill>
              </a:rPr>
              <a:t>Results in unemployment</a:t>
            </a:r>
          </a:p>
          <a:p>
            <a:pPr marL="457200" indent="-457200">
              <a:buAutoNum type="alphaLcParenR"/>
            </a:pPr>
            <a:r>
              <a:rPr lang="en-US" dirty="0"/>
              <a:t>Life expectancy increases</a:t>
            </a:r>
          </a:p>
          <a:p>
            <a:pPr marL="457200" indent="-457200">
              <a:buAutoNum type="alphaLcParenR"/>
            </a:pPr>
            <a:r>
              <a:rPr lang="en-US" dirty="0"/>
              <a:t>Reduces environmental waste</a:t>
            </a:r>
          </a:p>
          <a:p>
            <a:pPr marL="457200" indent="-457200">
              <a:buAutoNum type="alphaLcParenR"/>
            </a:pPr>
            <a:r>
              <a:rPr lang="en-US" dirty="0"/>
              <a:t>Loss of privacy</a:t>
            </a:r>
          </a:p>
          <a:p>
            <a:pPr marL="457200" indent="-457200">
              <a:buAutoNum type="alphaLcParenR"/>
            </a:pPr>
            <a:endParaRPr lang="en-US" dirty="0"/>
          </a:p>
          <a:p>
            <a:pPr marL="457200" indent="-457200">
              <a:buAutoNum type="alphaLcParenR"/>
            </a:pPr>
            <a:endParaRPr lang="en-US" dirty="0"/>
          </a:p>
          <a:p>
            <a:pPr marL="457200" indent="-457200">
              <a:buAutoNum type="alphaLcParenR"/>
            </a:pPr>
            <a:endParaRPr lang="en-US" dirty="0"/>
          </a:p>
          <a:p>
            <a:pPr marL="457200" indent="-457200">
              <a:buAutoNum type="alphaL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365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20128-C473-3747-A769-8595685BB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New Type of Divide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79599-08D4-6A48-9247-5905DC684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Digital Divide</a:t>
            </a:r>
            <a:r>
              <a:rPr lang="en-US" dirty="0"/>
              <a:t>: A divide created by a difference in access to computers between the different demographics and economic classes</a:t>
            </a:r>
          </a:p>
          <a:p>
            <a:pPr lvl="1"/>
            <a:r>
              <a:rPr lang="en-US" dirty="0"/>
              <a:t>Creates “Haves” and “Have-nots”</a:t>
            </a:r>
          </a:p>
          <a:p>
            <a:pPr lvl="1"/>
            <a:r>
              <a:rPr lang="en-US" dirty="0"/>
              <a:t>Factors:</a:t>
            </a:r>
          </a:p>
          <a:p>
            <a:pPr lvl="2"/>
            <a:r>
              <a:rPr lang="en-US" dirty="0"/>
              <a:t>Ease of use of devices</a:t>
            </a:r>
          </a:p>
          <a:p>
            <a:pPr lvl="2"/>
            <a:r>
              <a:rPr lang="en-US" dirty="0"/>
              <a:t>Price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DAE784-AB17-5340-897A-CE55A1AF38D5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7.2</a:t>
            </a:r>
          </a:p>
        </p:txBody>
      </p:sp>
    </p:spTree>
    <p:extLst>
      <p:ext uri="{BB962C8B-B14F-4D97-AF65-F5344CB8AC3E}">
        <p14:creationId xmlns:p14="http://schemas.microsoft.com/office/powerpoint/2010/main" val="1514434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F4FCB-F88E-BE43-A4B8-014B13CDB94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History of Digital Divide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32DB8-81A5-8449-8E49-7C515F692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 had same access to modern technology (no access)</a:t>
            </a:r>
          </a:p>
          <a:p>
            <a:r>
              <a:rPr lang="en-US" dirty="0"/>
              <a:t>Gained access first:</a:t>
            </a:r>
          </a:p>
          <a:p>
            <a:pPr lvl="1"/>
            <a:r>
              <a:rPr lang="en-US" dirty="0"/>
              <a:t>Wealthy </a:t>
            </a:r>
          </a:p>
          <a:p>
            <a:pPr lvl="1"/>
            <a:r>
              <a:rPr lang="en-US" dirty="0"/>
              <a:t>Urban regions</a:t>
            </a:r>
          </a:p>
          <a:p>
            <a:pPr lvl="1"/>
            <a:r>
              <a:rPr lang="en-US" dirty="0"/>
              <a:t>Parental households</a:t>
            </a:r>
          </a:p>
          <a:p>
            <a:r>
              <a:rPr lang="en-US" dirty="0"/>
              <a:t>Didn’t gain access</a:t>
            </a:r>
          </a:p>
          <a:p>
            <a:pPr lvl="1"/>
            <a:r>
              <a:rPr lang="en-US" dirty="0"/>
              <a:t>Women</a:t>
            </a:r>
          </a:p>
          <a:p>
            <a:pPr lvl="1"/>
            <a:r>
              <a:rPr lang="en-US" dirty="0"/>
              <a:t>Rural regions</a:t>
            </a:r>
          </a:p>
          <a:p>
            <a:pPr lvl="1"/>
            <a:r>
              <a:rPr lang="en-US" dirty="0"/>
              <a:t>Hispanics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BB230D-0EE2-A049-A48B-45BE6E546B46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7.2</a:t>
            </a:r>
          </a:p>
        </p:txBody>
      </p:sp>
    </p:spTree>
    <p:extLst>
      <p:ext uri="{BB962C8B-B14F-4D97-AF65-F5344CB8AC3E}">
        <p14:creationId xmlns:p14="http://schemas.microsoft.com/office/powerpoint/2010/main" val="3524891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0F5D3-67BE-9940-B9F3-5B2E1C426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Spread of Technology (7.2)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E9BF9-456E-824F-B45F-27A4D95E9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Internet Cafés </a:t>
            </a:r>
          </a:p>
          <a:p>
            <a:r>
              <a:rPr lang="en-US" dirty="0"/>
              <a:t>Government efforts</a:t>
            </a:r>
          </a:p>
          <a:p>
            <a:pPr lvl="1"/>
            <a:r>
              <a:rPr lang="en-US" dirty="0"/>
              <a:t>Schools </a:t>
            </a:r>
          </a:p>
          <a:p>
            <a:pPr lvl="1"/>
            <a:r>
              <a:rPr lang="en-US" dirty="0"/>
              <a:t>Libraries </a:t>
            </a:r>
          </a:p>
          <a:p>
            <a:pPr lvl="1"/>
            <a:endParaRPr lang="en-US" dirty="0"/>
          </a:p>
          <a:p>
            <a:r>
              <a:rPr lang="en-US" dirty="0"/>
              <a:t>Effects</a:t>
            </a:r>
          </a:p>
          <a:p>
            <a:pPr lvl="1"/>
            <a:r>
              <a:rPr lang="en-US" dirty="0"/>
              <a:t>Racial gap disappeared</a:t>
            </a:r>
          </a:p>
          <a:p>
            <a:pPr lvl="1"/>
            <a:r>
              <a:rPr lang="en-US" dirty="0"/>
              <a:t>Wealth gap decreased</a:t>
            </a:r>
          </a:p>
          <a:p>
            <a:pPr marL="0" indent="0">
              <a:buNone/>
            </a:pPr>
            <a:r>
              <a:rPr lang="en-US" dirty="0"/>
              <a:t>** More accurate to say creates “Haves” and ”Have-</a:t>
            </a:r>
            <a:r>
              <a:rPr lang="en-US" dirty="0" err="1"/>
              <a:t>laters</a:t>
            </a:r>
            <a:r>
              <a:rPr lang="en-US" dirty="0"/>
              <a:t>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CB38C1-D46B-A04F-90D9-546454E75E29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6A0349-4201-B349-8569-9828968BC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456" y="2595280"/>
            <a:ext cx="4284979" cy="25895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0CA596-B3F1-4C4B-8373-91FAA4B986A3}"/>
              </a:ext>
            </a:extLst>
          </p:cNvPr>
          <p:cNvSpPr txBox="1"/>
          <p:nvPr/>
        </p:nvSpPr>
        <p:spPr>
          <a:xfrm rot="16200000">
            <a:off x="9958966" y="3622342"/>
            <a:ext cx="2847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(Wang Yu Internet Café, 2014)</a:t>
            </a:r>
          </a:p>
        </p:txBody>
      </p:sp>
    </p:spTree>
    <p:extLst>
      <p:ext uri="{BB962C8B-B14F-4D97-AF65-F5344CB8AC3E}">
        <p14:creationId xmlns:p14="http://schemas.microsoft.com/office/powerpoint/2010/main" val="1618106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06BBB-DCE1-894F-85A3-19B7A5710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Tech Divides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DDEC9-FA17-9F48-B05A-27CEF542C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Broadband</a:t>
            </a:r>
            <a:r>
              <a:rPr lang="en-US" dirty="0"/>
              <a:t>: A method used for large capacity communications</a:t>
            </a:r>
          </a:p>
          <a:p>
            <a:pPr lvl="1"/>
            <a:r>
              <a:rPr lang="en-US" dirty="0"/>
              <a:t>Ex) Coaxial, optical fiber, radio, etc.</a:t>
            </a:r>
          </a:p>
          <a:p>
            <a:pPr lvl="1"/>
            <a:r>
              <a:rPr lang="en-US" dirty="0"/>
              <a:t>Have-nots</a:t>
            </a:r>
          </a:p>
          <a:p>
            <a:pPr lvl="2"/>
            <a:r>
              <a:rPr lang="en-US" dirty="0"/>
              <a:t>Low income households </a:t>
            </a:r>
          </a:p>
          <a:p>
            <a:r>
              <a:rPr lang="en-US" dirty="0"/>
              <a:t>Content creators vs. consumers</a:t>
            </a:r>
          </a:p>
          <a:p>
            <a:pPr lvl="1"/>
            <a:r>
              <a:rPr lang="en-US" dirty="0"/>
              <a:t>Socioeconomic divide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E61B71-51BF-9541-B02D-244DE0BF1D43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7.2</a:t>
            </a:r>
          </a:p>
        </p:txBody>
      </p:sp>
    </p:spTree>
    <p:extLst>
      <p:ext uri="{BB962C8B-B14F-4D97-AF65-F5344CB8AC3E}">
        <p14:creationId xmlns:p14="http://schemas.microsoft.com/office/powerpoint/2010/main" val="1929799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51C2D-5AA8-B747-9C64-2EFF9E3E9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Tech Divides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C8F1A-D8F0-FF46-89D5-23CA5BBE7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Internet Divide</a:t>
            </a:r>
          </a:p>
          <a:p>
            <a:pPr lvl="1"/>
            <a:r>
              <a:rPr lang="en-US" dirty="0"/>
              <a:t>2 billion people use Internet</a:t>
            </a:r>
          </a:p>
          <a:p>
            <a:pPr lvl="1"/>
            <a:r>
              <a:rPr lang="en-US" dirty="0"/>
              <a:t>5 billion do not</a:t>
            </a:r>
          </a:p>
          <a:p>
            <a:pPr lvl="1"/>
            <a:r>
              <a:rPr lang="en-US" dirty="0"/>
              <a:t>Causes:</a:t>
            </a:r>
          </a:p>
          <a:p>
            <a:pPr lvl="2"/>
            <a:r>
              <a:rPr lang="en-US" dirty="0"/>
              <a:t>Poverty</a:t>
            </a:r>
          </a:p>
          <a:p>
            <a:pPr lvl="2"/>
            <a:r>
              <a:rPr lang="en-US" dirty="0"/>
              <a:t>Isolation</a:t>
            </a:r>
          </a:p>
          <a:p>
            <a:pPr lvl="2"/>
            <a:r>
              <a:rPr lang="en-US" dirty="0"/>
              <a:t>Poor economies</a:t>
            </a:r>
          </a:p>
          <a:p>
            <a:pPr lvl="2"/>
            <a:r>
              <a:rPr lang="en-US" dirty="0"/>
              <a:t>Politics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0CED8-C07A-284B-8E22-CA035951D3A7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B2B5A0-BA89-1441-A114-75E22AC8B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8878" y="2970233"/>
            <a:ext cx="4151870" cy="23325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42271F-06FF-8D46-9546-27D3355A10A0}"/>
              </a:ext>
            </a:extLst>
          </p:cNvPr>
          <p:cNvSpPr txBox="1"/>
          <p:nvPr/>
        </p:nvSpPr>
        <p:spPr>
          <a:xfrm rot="16200000">
            <a:off x="9680223" y="3213909"/>
            <a:ext cx="3254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(Internet Use, 2012)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64783B-F3ED-5740-878F-DCF2CD994046}"/>
              </a:ext>
            </a:extLst>
          </p:cNvPr>
          <p:cNvSpPr txBox="1"/>
          <p:nvPr/>
        </p:nvSpPr>
        <p:spPr>
          <a:xfrm>
            <a:off x="1915886" y="6019800"/>
            <a:ext cx="188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(Harris, 2017)</a:t>
            </a:r>
          </a:p>
        </p:txBody>
      </p:sp>
    </p:spTree>
    <p:extLst>
      <p:ext uri="{BB962C8B-B14F-4D97-AF65-F5344CB8AC3E}">
        <p14:creationId xmlns:p14="http://schemas.microsoft.com/office/powerpoint/2010/main" val="2822847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F98BE-6AF4-8A43-983E-D78DE091C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275C3-2FD5-9641-A6C4-9FC773491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Company attempts</a:t>
            </a:r>
          </a:p>
          <a:p>
            <a:pPr lvl="1"/>
            <a:r>
              <a:rPr lang="en-US" dirty="0"/>
              <a:t>Internet courses</a:t>
            </a:r>
          </a:p>
          <a:p>
            <a:pPr lvl="2"/>
            <a:r>
              <a:rPr lang="en-US" dirty="0"/>
              <a:t>Funded by companies</a:t>
            </a:r>
          </a:p>
          <a:p>
            <a:pPr lvl="2"/>
            <a:r>
              <a:rPr lang="en-US" dirty="0"/>
              <a:t>Larger customer bases</a:t>
            </a:r>
          </a:p>
          <a:p>
            <a:r>
              <a:rPr lang="en-US" dirty="0"/>
              <a:t>Government programs</a:t>
            </a:r>
          </a:p>
          <a:p>
            <a:pPr lvl="1"/>
            <a:r>
              <a:rPr lang="en-US" u="sng" dirty="0"/>
              <a:t>One Laptop per Child</a:t>
            </a:r>
            <a:r>
              <a:rPr lang="en-US" dirty="0"/>
              <a:t>: Provide cheap durable laptops to developing countries</a:t>
            </a:r>
          </a:p>
          <a:p>
            <a:pPr lvl="2"/>
            <a:r>
              <a:rPr lang="en-US" dirty="0"/>
              <a:t>Technical infrastructure required</a:t>
            </a:r>
          </a:p>
          <a:p>
            <a:pPr lvl="2"/>
            <a:r>
              <a:rPr lang="en-US" dirty="0"/>
              <a:t>Exodus of young people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28F308-C206-1C4A-A88D-948FDA9C3E7C}"/>
              </a:ext>
            </a:extLst>
          </p:cNvPr>
          <p:cNvSpPr txBox="1"/>
          <p:nvPr/>
        </p:nvSpPr>
        <p:spPr>
          <a:xfrm>
            <a:off x="10779162" y="970531"/>
            <a:ext cx="1333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7.2</a:t>
            </a:r>
          </a:p>
        </p:txBody>
      </p:sp>
    </p:spTree>
    <p:extLst>
      <p:ext uri="{BB962C8B-B14F-4D97-AF65-F5344CB8AC3E}">
        <p14:creationId xmlns:p14="http://schemas.microsoft.com/office/powerpoint/2010/main" val="1730962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B3A54-F040-9445-8298-4F88E7377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Domestic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0F7EE-DC8D-0741-901D-95A93B1BA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of Internet use in younger generations</a:t>
            </a:r>
          </a:p>
          <a:p>
            <a:pPr lvl="1"/>
            <a:r>
              <a:rPr lang="en-US" dirty="0"/>
              <a:t>Upper class</a:t>
            </a:r>
          </a:p>
          <a:p>
            <a:pPr lvl="2"/>
            <a:r>
              <a:rPr lang="en-US" dirty="0"/>
              <a:t>Learning instruments</a:t>
            </a:r>
          </a:p>
          <a:p>
            <a:pPr lvl="2"/>
            <a:r>
              <a:rPr lang="en-US" dirty="0"/>
              <a:t>Reading</a:t>
            </a:r>
          </a:p>
          <a:p>
            <a:pPr lvl="2"/>
            <a:r>
              <a:rPr lang="en-US" dirty="0"/>
              <a:t>Education</a:t>
            </a:r>
          </a:p>
          <a:p>
            <a:pPr lvl="1"/>
            <a:r>
              <a:rPr lang="en-US" dirty="0"/>
              <a:t>Lower class</a:t>
            </a:r>
          </a:p>
          <a:p>
            <a:pPr lvl="2"/>
            <a:r>
              <a:rPr lang="en-US" dirty="0"/>
              <a:t>TV</a:t>
            </a:r>
          </a:p>
          <a:p>
            <a:pPr lvl="2"/>
            <a:r>
              <a:rPr lang="en-US" dirty="0"/>
              <a:t>Games </a:t>
            </a:r>
          </a:p>
          <a:p>
            <a:pPr lvl="2"/>
            <a:r>
              <a:rPr lang="en-US" dirty="0"/>
              <a:t>Non-academic purposes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ED3686-9328-E645-96B6-C7723737E53A}"/>
              </a:ext>
            </a:extLst>
          </p:cNvPr>
          <p:cNvSpPr txBox="1"/>
          <p:nvPr/>
        </p:nvSpPr>
        <p:spPr>
          <a:xfrm>
            <a:off x="2852057" y="5936189"/>
            <a:ext cx="4669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citation</a:t>
            </a:r>
          </a:p>
        </p:txBody>
      </p:sp>
    </p:spTree>
    <p:extLst>
      <p:ext uri="{BB962C8B-B14F-4D97-AF65-F5344CB8AC3E}">
        <p14:creationId xmlns:p14="http://schemas.microsoft.com/office/powerpoint/2010/main" val="118895643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{D789F17E-B8AA-C140-B97D-F0C9B9111D88}tf10001057</Template>
  <TotalTime>2138</TotalTime>
  <Words>828</Words>
  <Application>Microsoft Macintosh PowerPoint</Application>
  <PresentationFormat>Widescreen</PresentationFormat>
  <Paragraphs>216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Trebuchet MS</vt:lpstr>
      <vt:lpstr>Berlin</vt:lpstr>
      <vt:lpstr>Sections 7.2 &amp; 7.3 of  Gift of Fire</vt:lpstr>
      <vt:lpstr>Outline</vt:lpstr>
      <vt:lpstr>A New Type of Divide</vt:lpstr>
      <vt:lpstr>History of Digital Divide</vt:lpstr>
      <vt:lpstr>Spread of Technology (7.2)</vt:lpstr>
      <vt:lpstr>Modern Tech Divides </vt:lpstr>
      <vt:lpstr>Modern Tech Divides</vt:lpstr>
      <vt:lpstr>Modern Solutions</vt:lpstr>
      <vt:lpstr>Domestic Source</vt:lpstr>
      <vt:lpstr>Neo-Luddites</vt:lpstr>
      <vt:lpstr>Key Neo-Luddites</vt:lpstr>
      <vt:lpstr>Arguments Against Technology</vt:lpstr>
      <vt:lpstr>Arguments Against Technology</vt:lpstr>
      <vt:lpstr>Arguments Against Technology</vt:lpstr>
      <vt:lpstr>Technological Impacts</vt:lpstr>
      <vt:lpstr>International Source</vt:lpstr>
      <vt:lpstr>Luddite Views</vt:lpstr>
      <vt:lpstr>Ethical Analysis</vt:lpstr>
      <vt:lpstr>Is Technology Bad?</vt:lpstr>
      <vt:lpstr>References</vt:lpstr>
      <vt:lpstr>Question 1</vt:lpstr>
      <vt:lpstr>Question 1</vt:lpstr>
      <vt:lpstr>Question 2</vt:lpstr>
      <vt:lpstr>Question 2</vt:lpstr>
      <vt:lpstr>Question 3</vt:lpstr>
      <vt:lpstr>Question 3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Sections 7.2 &amp; 7.3 of  Gift of Fire</dc:title>
  <dc:creator>bsaliba1@binghamton.edu</dc:creator>
  <cp:lastModifiedBy>bsaliba1@binghamton.edu</cp:lastModifiedBy>
  <cp:revision>54</cp:revision>
  <dcterms:created xsi:type="dcterms:W3CDTF">2018-03-19T15:22:54Z</dcterms:created>
  <dcterms:modified xsi:type="dcterms:W3CDTF">2018-03-22T01:24:26Z</dcterms:modified>
</cp:coreProperties>
</file>

<file path=docProps/thumbnail.jpeg>
</file>